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9" r:id="rId7"/>
    <p:sldId id="266" r:id="rId8"/>
    <p:sldId id="260" r:id="rId9"/>
    <p:sldId id="264" r:id="rId10"/>
    <p:sldId id="261" r:id="rId11"/>
    <p:sldId id="267" r:id="rId12"/>
    <p:sldId id="262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808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88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071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54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01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97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19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7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3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3594-E1FF-4840-B770-D898048AE9C7}" type="datetimeFigureOut">
              <a:rPr lang="nl-NL" smtClean="0"/>
              <a:t>3-11-2015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C678-9868-44E5-8878-ABE77EF76E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4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elastingdienst.nl/wps/wcm/connect/bldcontentnl/belastingdienst/zakelijk/winst/inkomstenbelasting/inkomstenbelasting_voor_ondernemers/afschrijv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nl-NL" dirty="0" smtClean="0"/>
              <a:t>Afschrijving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6400800" cy="45365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nl-NL" dirty="0"/>
              <a:t>Bij het bepalen van de winst houdt u rekening met de aanschafkosten van de bedrijfsmiddelen: u trekt die kosten af van de opbrengsten. Omdat bedrijfsmiddelen een aantal jaren meegaan, mag u niet alle kosten van de opbrengsten aftrekken in het jaar van aanschaf. In plaats daarvan moet u </a:t>
            </a:r>
            <a:r>
              <a:rPr lang="nl-NL" dirty="0">
                <a:hlinkClick r:id="rId2" action="ppaction://hlinkfile"/>
              </a:rPr>
              <a:t>afschrijven</a:t>
            </a:r>
            <a:r>
              <a:rPr lang="nl-NL" dirty="0"/>
              <a:t>. Dat houdt in dat u de kosten verdeelt over de jaren waarin u het bedrijfsmiddel gebruikt. In elk jaar kunt u dus een deel van de kosten van de opbrengsten aftrekken</a:t>
            </a:r>
            <a:r>
              <a:rPr lang="nl-NL" dirty="0" smtClean="0"/>
              <a:t>.         </a:t>
            </a:r>
            <a:r>
              <a:rPr lang="nl-NL" sz="2000" dirty="0" smtClean="0"/>
              <a:t>bron belastingdienst</a:t>
            </a:r>
            <a:endParaRPr lang="nl-NL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8002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5536" y="47667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Voorbeeld</a:t>
            </a:r>
          </a:p>
          <a:p>
            <a:r>
              <a:rPr lang="nl-NL" sz="2800" dirty="0"/>
              <a:t>U koopt een machine. De aanschafprijs bedraagt € 30.000, de vermoedelijke gebruiksduur is 10 jaar en de restwaarde na 10 jaar is € 5.000. Berekening van de afschrijving: (€ 30.000 - € 5.000) : 10 = € 2.500 per jaar. Als u een bedrijfsmiddel maar een deel van het jaar hebt gebruikt, dan mag u alleen over dat deel afschrijven. Stel dat u de machine op 1 oktober hebt gekocht, dan mag u over dat jaar afschrijven: 3/12 x € 2.500 = € 625.</a:t>
            </a:r>
            <a:endParaRPr lang="nl-NL" sz="28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65" y="5013176"/>
            <a:ext cx="70567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7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mag je bij vaste activa tellen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 smtClean="0"/>
              <a:t>Overdrachtskosten</a:t>
            </a:r>
          </a:p>
          <a:p>
            <a:r>
              <a:rPr lang="nl-NL" sz="2400" dirty="0" smtClean="0"/>
              <a:t>Alle kosten bouwkundige aanpassingen</a:t>
            </a:r>
          </a:p>
          <a:p>
            <a:r>
              <a:rPr lang="nl-NL" sz="2400" dirty="0" smtClean="0"/>
              <a:t>Installatiekosten</a:t>
            </a:r>
          </a:p>
          <a:p>
            <a:r>
              <a:rPr lang="nl-NL" sz="2400" dirty="0" smtClean="0"/>
              <a:t>Kortingen (vermindering)</a:t>
            </a:r>
          </a:p>
          <a:p>
            <a:r>
              <a:rPr lang="nl-NL" sz="2400" dirty="0" smtClean="0"/>
              <a:t>Afsluitkosten lening</a:t>
            </a:r>
          </a:p>
          <a:p>
            <a:endParaRPr lang="nl-NL" sz="2400" dirty="0" smtClean="0"/>
          </a:p>
          <a:p>
            <a:pPr marL="0" indent="0">
              <a:buNone/>
            </a:pPr>
            <a:r>
              <a:rPr lang="nl-NL" sz="2400" i="1" dirty="0"/>
              <a:t>Makelaarsprovisie is belast met btw, </a:t>
            </a:r>
            <a:endParaRPr lang="nl-NL" sz="2400" i="1" dirty="0" smtClean="0"/>
          </a:p>
          <a:p>
            <a:pPr marL="0" indent="0">
              <a:buNone/>
            </a:pPr>
            <a:r>
              <a:rPr lang="nl-NL" sz="2400" i="1" dirty="0" smtClean="0"/>
              <a:t>hypotheekprovisie </a:t>
            </a:r>
            <a:r>
              <a:rPr lang="nl-NL" sz="2400" i="1" dirty="0"/>
              <a:t>vrijgesteld</a:t>
            </a:r>
            <a:r>
              <a:rPr lang="nl-NL" sz="2400" i="1" dirty="0" smtClean="0"/>
              <a:t>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err="1" smtClean="0"/>
              <a:t>Vb</a:t>
            </a:r>
            <a:r>
              <a:rPr lang="nl-NL" sz="2400" dirty="0" smtClean="0"/>
              <a:t>	Pand + Makelaarsprovisie + overdrachtsbelasting +</a:t>
            </a:r>
          </a:p>
          <a:p>
            <a:pPr marL="0" indent="0">
              <a:buNone/>
            </a:pPr>
            <a:r>
              <a:rPr lang="nl-NL" sz="2400" dirty="0" smtClean="0"/>
              <a:t>    	kadastrale rechten  + notariële kosten</a:t>
            </a:r>
            <a:endParaRPr lang="nl-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79" y="1268760"/>
            <a:ext cx="27527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8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988" y="188640"/>
            <a:ext cx="8229600" cy="1590964"/>
          </a:xfrm>
        </p:spPr>
        <p:txBody>
          <a:bodyPr/>
          <a:lstStyle/>
          <a:p>
            <a:r>
              <a:rPr lang="nl-NL" dirty="0" smtClean="0"/>
              <a:t>Afschrijven van de boekwaarde.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/>
              <a:t>Direct afschrijven 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364088" y="1916832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4783"/>
            <a:ext cx="6192688" cy="484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64" y="332656"/>
            <a:ext cx="7396454" cy="52727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645898"/>
            <a:ext cx="7981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Indirecte 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dat geval blijft het aanschafbedrag zichtbaar op de balans.</a:t>
            </a:r>
          </a:p>
          <a:p>
            <a:r>
              <a:rPr lang="nl-NL" dirty="0" smtClean="0"/>
              <a:t>Er wordt een aparte grootboekrekening afschrijving ….. Aangemaakt.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420 Afschrijvingskosten</a:t>
            </a:r>
          </a:p>
          <a:p>
            <a:pPr marL="0" indent="0">
              <a:buNone/>
            </a:pPr>
            <a:r>
              <a:rPr lang="nl-NL" dirty="0" smtClean="0"/>
              <a:t>Aan 031 Afschrijving ……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4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te doen bij verkoop </a:t>
            </a:r>
            <a:r>
              <a:rPr lang="nl-NL" dirty="0" err="1" smtClean="0"/>
              <a:t>dpm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2304257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Zonder winst</a:t>
            </a:r>
          </a:p>
          <a:p>
            <a:pPr marL="0" indent="0">
              <a:buNone/>
            </a:pPr>
            <a:r>
              <a:rPr lang="nl-NL" sz="2400" dirty="0" smtClean="0"/>
              <a:t>130 Debiteuren			24.200</a:t>
            </a:r>
          </a:p>
          <a:p>
            <a:pPr marL="0" indent="0">
              <a:buNone/>
            </a:pPr>
            <a:r>
              <a:rPr lang="nl-NL" sz="2400" dirty="0" smtClean="0"/>
              <a:t>031 Afschrijving ……(bv machines)	90.000</a:t>
            </a:r>
          </a:p>
          <a:p>
            <a:pPr marL="0" indent="0">
              <a:buNone/>
            </a:pPr>
            <a:r>
              <a:rPr lang="nl-NL" sz="2400" dirty="0" smtClean="0"/>
              <a:t>Aan 181 Verschuldigde BTW				     4.200</a:t>
            </a:r>
          </a:p>
          <a:p>
            <a:pPr marL="0" indent="0">
              <a:buNone/>
            </a:pPr>
            <a:r>
              <a:rPr lang="nl-NL" sz="2400" dirty="0" smtClean="0"/>
              <a:t>Aan …….(bv machines)				110.000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3860" y="4149080"/>
            <a:ext cx="843528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600" dirty="0" smtClean="0">
                <a:solidFill>
                  <a:srgbClr val="FF0000"/>
                </a:solidFill>
              </a:rPr>
              <a:t>Met winst</a:t>
            </a:r>
          </a:p>
          <a:p>
            <a:pPr marL="0" indent="0">
              <a:buFont typeface="Arial" pitchFamily="34" charset="0"/>
              <a:buNone/>
            </a:pPr>
            <a:r>
              <a:rPr lang="nl-NL" sz="2600" dirty="0" smtClean="0"/>
              <a:t>130 Debiteuren				</a:t>
            </a:r>
            <a:r>
              <a:rPr lang="nl-NL" sz="2600" dirty="0" smtClean="0"/>
              <a:t>36.300</a:t>
            </a:r>
            <a:endParaRPr lang="nl-NL" sz="2600" dirty="0" smtClean="0"/>
          </a:p>
          <a:p>
            <a:pPr marL="0" indent="0">
              <a:buFont typeface="Arial" pitchFamily="34" charset="0"/>
              <a:buNone/>
            </a:pPr>
            <a:r>
              <a:rPr lang="nl-NL" sz="2600" dirty="0" smtClean="0"/>
              <a:t>031 Afschrijving ……(bv machines)	90.000</a:t>
            </a:r>
          </a:p>
          <a:p>
            <a:pPr marL="0" indent="0">
              <a:buFont typeface="Arial" pitchFamily="34" charset="0"/>
              <a:buNone/>
            </a:pPr>
            <a:r>
              <a:rPr lang="nl-NL" sz="2600" dirty="0" smtClean="0"/>
              <a:t>Aan 181 Verschuldigde BTW				    </a:t>
            </a:r>
            <a:r>
              <a:rPr lang="nl-NL" sz="2600" dirty="0" smtClean="0"/>
              <a:t>6.3\</a:t>
            </a:r>
          </a:p>
          <a:p>
            <a:pPr marL="0" indent="0">
              <a:buFont typeface="Arial" pitchFamily="34" charset="0"/>
              <a:buNone/>
            </a:pPr>
            <a:endParaRPr lang="nl-NL" sz="2600" dirty="0"/>
          </a:p>
          <a:p>
            <a:pPr marL="0" indent="0">
              <a:buFont typeface="Arial" pitchFamily="34" charset="0"/>
              <a:buNone/>
            </a:pPr>
            <a:r>
              <a:rPr lang="nl-NL" sz="2600" dirty="0" smtClean="0"/>
              <a:t>00</a:t>
            </a:r>
            <a:endParaRPr lang="nl-NL" sz="2600" dirty="0" smtClean="0"/>
          </a:p>
          <a:p>
            <a:pPr marL="0" indent="0">
              <a:buFont typeface="Arial" pitchFamily="34" charset="0"/>
              <a:buNone/>
            </a:pPr>
            <a:r>
              <a:rPr lang="nl-NL" sz="2600" dirty="0" smtClean="0"/>
              <a:t>Aan …….(bv machines)					110.000</a:t>
            </a:r>
          </a:p>
          <a:p>
            <a:pPr marL="0" indent="0">
              <a:buFont typeface="Arial" pitchFamily="34" charset="0"/>
              <a:buNone/>
            </a:pPr>
            <a:r>
              <a:rPr lang="nl-NL" sz="2600" dirty="0" smtClean="0"/>
              <a:t>Aan 912 Algemene baten en lasten				  10.000</a:t>
            </a:r>
          </a:p>
          <a:p>
            <a:pPr marL="0" indent="0">
              <a:buFont typeface="Arial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41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te doen bij inruil </a:t>
            </a:r>
            <a:r>
              <a:rPr lang="nl-NL" dirty="0" err="1" smtClean="0"/>
              <a:t>dpm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435091"/>
            <a:ext cx="8435280" cy="2304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Aanschaf</a:t>
            </a:r>
          </a:p>
          <a:p>
            <a:pPr marL="0" indent="0">
              <a:buNone/>
            </a:pPr>
            <a:r>
              <a:rPr lang="nl-NL" sz="2400"/>
              <a:t>037….(bv auto)		43.000</a:t>
            </a:r>
          </a:p>
          <a:p>
            <a:pPr marL="0" indent="0">
              <a:buNone/>
            </a:pPr>
            <a:r>
              <a:rPr lang="nl-NL" sz="2400" smtClean="0"/>
              <a:t>180 </a:t>
            </a:r>
            <a:r>
              <a:rPr lang="nl-NL" sz="2400" dirty="0" smtClean="0"/>
              <a:t>Te verrekenen </a:t>
            </a:r>
            <a:r>
              <a:rPr lang="nl-NL" sz="2400" dirty="0" smtClean="0"/>
              <a:t>BTW	  9.030</a:t>
            </a:r>
            <a:r>
              <a:rPr lang="nl-NL" sz="2400" dirty="0" smtClean="0"/>
              <a:t>	   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Aan </a:t>
            </a:r>
            <a:r>
              <a:rPr lang="nl-NL" sz="2400" dirty="0"/>
              <a:t>140 Crediteuren					</a:t>
            </a:r>
            <a:r>
              <a:rPr lang="nl-NL" sz="2400" dirty="0" smtClean="0"/>
              <a:t>52.030</a:t>
            </a: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54360" y="3756801"/>
            <a:ext cx="8435280" cy="2912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Inruil</a:t>
            </a:r>
          </a:p>
          <a:p>
            <a:pPr marL="0" indent="0">
              <a:buFont typeface="Arial" pitchFamily="34" charset="0"/>
              <a:buNone/>
            </a:pPr>
            <a:r>
              <a:rPr lang="nl-NL" sz="2400" dirty="0" smtClean="0"/>
              <a:t>038 Afschrijving ……(bv auto)	    	24.000</a:t>
            </a:r>
          </a:p>
          <a:p>
            <a:pPr marL="0" indent="0">
              <a:buNone/>
            </a:pPr>
            <a:r>
              <a:rPr lang="nl-NL" sz="2400" dirty="0"/>
              <a:t>140 Crediteuren		     </a:t>
            </a:r>
            <a:r>
              <a:rPr lang="nl-NL" sz="2400" dirty="0" smtClean="0"/>
              <a:t>	10.980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900 Incidentele baten en lasten 	</a:t>
            </a:r>
            <a:r>
              <a:rPr lang="nl-NL" sz="2400" dirty="0" smtClean="0"/>
              <a:t>   </a:t>
            </a:r>
            <a:r>
              <a:rPr lang="nl-NL" sz="2400" dirty="0"/>
              <a:t>2.000</a:t>
            </a:r>
          </a:p>
          <a:p>
            <a:pPr marL="0" indent="0">
              <a:buFont typeface="Arial" pitchFamily="34" charset="0"/>
              <a:buNone/>
            </a:pPr>
            <a:r>
              <a:rPr lang="nl-NL" sz="2400" dirty="0" smtClean="0"/>
              <a:t>Aan 180 Te verrekenen BTW				     1.890</a:t>
            </a:r>
          </a:p>
          <a:p>
            <a:pPr marL="0" indent="0">
              <a:buFont typeface="Arial" pitchFamily="34" charset="0"/>
              <a:buNone/>
            </a:pPr>
            <a:r>
              <a:rPr lang="nl-NL" sz="2400" dirty="0" smtClean="0"/>
              <a:t>Aan …….(bv auto)					   35.000</a:t>
            </a:r>
          </a:p>
          <a:p>
            <a:pPr marL="0" indent="0">
              <a:buFont typeface="Arial" pitchFamily="34" charset="0"/>
              <a:buNone/>
            </a:pPr>
            <a:endParaRPr lang="nl-NL" sz="2400" dirty="0" smtClean="0"/>
          </a:p>
          <a:p>
            <a:pPr marL="0" indent="0">
              <a:buFont typeface="Arial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1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Aanschafwaarde 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95536" y="234888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Die </a:t>
            </a:r>
            <a:r>
              <a:rPr lang="nl-NL" sz="2800" dirty="0"/>
              <a:t>bestaan uit de aanschafprijs plus: </a:t>
            </a:r>
            <a:endParaRPr lang="nl-NL" sz="2800" dirty="0" smtClean="0"/>
          </a:p>
          <a:p>
            <a:endParaRPr lang="nl-NL" sz="2800" dirty="0"/>
          </a:p>
          <a:p>
            <a:pPr lvl="1"/>
            <a:r>
              <a:rPr lang="nl-NL" sz="2800" u="sng" dirty="0"/>
              <a:t>de aankoopkosten </a:t>
            </a:r>
            <a:r>
              <a:rPr lang="nl-NL" sz="2800" dirty="0"/>
              <a:t>(zoals bijvoorbeeld de </a:t>
            </a:r>
            <a:r>
              <a:rPr lang="nl-NL" sz="2800" u="sng" dirty="0"/>
              <a:t>notariskosten</a:t>
            </a:r>
            <a:r>
              <a:rPr lang="nl-NL" sz="2800" dirty="0"/>
              <a:t> bij aankoop van onroerend goed) </a:t>
            </a:r>
          </a:p>
          <a:p>
            <a:pPr lvl="1"/>
            <a:r>
              <a:rPr lang="nl-NL" sz="2800" u="sng" dirty="0"/>
              <a:t>de installatiekosten en de kosten van het bedrijfsklaar maken</a:t>
            </a:r>
            <a:r>
              <a:rPr lang="nl-NL" sz="2800" dirty="0"/>
              <a:t> (bijvoorbeeld de kosten van plaatsing van het bedrijfsmiddel door een ander dan de leverancier), min: </a:t>
            </a:r>
          </a:p>
          <a:p>
            <a:pPr lvl="1"/>
            <a:r>
              <a:rPr lang="nl-NL" sz="2800" u="sng" dirty="0"/>
              <a:t>kortingen en subsidies</a:t>
            </a:r>
            <a:r>
              <a:rPr lang="nl-NL" sz="2800" dirty="0"/>
              <a:t>, ook als u die achteraf krijgt </a:t>
            </a:r>
            <a:endParaRPr lang="nl-NL" sz="280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186677" cy="189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4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Restwaarde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</a:t>
            </a:r>
            <a:r>
              <a:rPr lang="nl-NL" dirty="0" smtClean="0"/>
              <a:t>restwaarde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Dat is de waarde die het bedrijfsmiddel vermoedelijk nog zal hebben op het moment dat u het niet meer kunt gebruiken voor uw onderneming. </a:t>
            </a:r>
          </a:p>
        </p:txBody>
      </p:sp>
    </p:spTree>
    <p:extLst>
      <p:ext uri="{BB962C8B-B14F-4D97-AF65-F5344CB8AC3E}">
        <p14:creationId xmlns:p14="http://schemas.microsoft.com/office/powerpoint/2010/main" val="33173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88225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Gebruiksduur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23528" y="1556792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/>
              <a:t>Is de </a:t>
            </a:r>
            <a:r>
              <a:rPr lang="nl-NL" sz="2800" dirty="0"/>
              <a:t>vermoedelijke gebruiksduur (in hele jaren</a:t>
            </a:r>
            <a:r>
              <a:rPr lang="nl-NL" sz="2800" dirty="0" smtClean="0"/>
              <a:t>).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/>
              <a:t>In principe is dat de </a:t>
            </a:r>
            <a:r>
              <a:rPr lang="nl-NL" sz="2800" u="sng" dirty="0"/>
              <a:t>technische levensduur </a:t>
            </a:r>
            <a:r>
              <a:rPr lang="nl-NL" sz="2800" dirty="0"/>
              <a:t>van het bedrijfsmiddel, dus de periode totdat het helemaal versleten is. Maar u mag uitgaan van de </a:t>
            </a:r>
            <a:r>
              <a:rPr lang="nl-NL" sz="2800" u="sng" dirty="0"/>
              <a:t>economische levensduur</a:t>
            </a:r>
            <a:r>
              <a:rPr lang="nl-NL" sz="2800" dirty="0"/>
              <a:t> als die korter is dan de technische levensduur. 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De </a:t>
            </a:r>
            <a:r>
              <a:rPr lang="nl-NL" sz="2800" dirty="0"/>
              <a:t>economische levensduur van een bedrijfsmiddel is verstreken als het geen economisch nut meer heeft voor uw onderneming, ook al is het technisch nog in goede staat. </a:t>
            </a:r>
            <a:endParaRPr lang="nl-NL" sz="2800" dirty="0"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72"/>
            <a:ext cx="2520280" cy="15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45" y="197363"/>
            <a:ext cx="147975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Waarom verkoop, ruil of buitengebruikstelling??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91322"/>
            <a:ext cx="8229600" cy="2116832"/>
          </a:xfrm>
        </p:spPr>
        <p:txBody>
          <a:bodyPr/>
          <a:lstStyle/>
          <a:p>
            <a:r>
              <a:rPr lang="nl-NL" dirty="0" smtClean="0"/>
              <a:t>Verkoop wegens hogere marktprijs</a:t>
            </a:r>
          </a:p>
          <a:p>
            <a:r>
              <a:rPr lang="nl-NL" dirty="0" smtClean="0"/>
              <a:t>Betere (efficiëntere) machine</a:t>
            </a:r>
          </a:p>
          <a:p>
            <a:r>
              <a:rPr lang="nl-NL" dirty="0" smtClean="0"/>
              <a:t>Veroudering.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4765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564434" cy="33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JL-OMLAAG 3"/>
          <p:cNvSpPr/>
          <p:nvPr/>
        </p:nvSpPr>
        <p:spPr>
          <a:xfrm rot="277829">
            <a:off x="7596336" y="1052736"/>
            <a:ext cx="504056" cy="32403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Normen voor afschrijven</a:t>
            </a:r>
            <a:br>
              <a:rPr lang="nl-NL" dirty="0" smtClean="0"/>
            </a:br>
            <a:r>
              <a:rPr lang="nl-NL" dirty="0" smtClean="0"/>
              <a:t>alles van de aanschafwaarde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454050"/>
            <a:ext cx="5328592" cy="4525963"/>
          </a:xfrm>
        </p:spPr>
        <p:txBody>
          <a:bodyPr/>
          <a:lstStyle/>
          <a:p>
            <a:r>
              <a:rPr lang="nl-NL" dirty="0" smtClean="0"/>
              <a:t>Gebouw en grond 2% </a:t>
            </a:r>
          </a:p>
          <a:p>
            <a:r>
              <a:rPr lang="nl-NL" dirty="0" smtClean="0"/>
              <a:t>Gebouw 3%</a:t>
            </a:r>
          </a:p>
          <a:p>
            <a:r>
              <a:rPr lang="nl-NL" dirty="0" smtClean="0"/>
              <a:t>Keukenapparatuur 20%</a:t>
            </a:r>
          </a:p>
          <a:p>
            <a:r>
              <a:rPr lang="nl-NL" dirty="0" smtClean="0"/>
              <a:t>Meubilair Los 20% Vast 2%</a:t>
            </a:r>
          </a:p>
          <a:p>
            <a:r>
              <a:rPr lang="nl-NL" dirty="0" smtClean="0"/>
              <a:t>Bedrijfsauto 20 %</a:t>
            </a:r>
          </a:p>
          <a:p>
            <a:r>
              <a:rPr lang="nl-NL" dirty="0" smtClean="0"/>
              <a:t>Computer 33 1/3%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5815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3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Afschrijven van de aanschafwaarde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19375" y="162880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/>
              <a:t>De meest gebruikte methode om de afschrijving te berekenen is de zogenoemde lineaire methode. </a:t>
            </a:r>
            <a:endParaRPr lang="nl-NL" sz="2800" dirty="0" smtClean="0"/>
          </a:p>
          <a:p>
            <a:r>
              <a:rPr lang="nl-NL" sz="2800" dirty="0" smtClean="0"/>
              <a:t>U </a:t>
            </a:r>
            <a:r>
              <a:rPr lang="nl-NL" sz="2800" dirty="0"/>
              <a:t>schrijft dan per jaar een vast percentage af van het verschil tussen de aanschafkosten en de restwaarde. 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 smtClean="0"/>
              <a:t>De </a:t>
            </a:r>
            <a:r>
              <a:rPr lang="nl-NL" sz="2800" dirty="0"/>
              <a:t>formule voor deze berekening van de afschrijving luidt: </a:t>
            </a:r>
            <a:endParaRPr lang="nl-NL" sz="2800" dirty="0" smtClean="0"/>
          </a:p>
          <a:p>
            <a:endParaRPr lang="nl-NL" sz="2800" dirty="0" smtClean="0"/>
          </a:p>
          <a:p>
            <a:r>
              <a:rPr lang="nl-NL" sz="2800" dirty="0" smtClean="0"/>
              <a:t>afschrijving </a:t>
            </a:r>
            <a:r>
              <a:rPr lang="nl-NL" sz="2800" dirty="0"/>
              <a:t>per jaar = (aanschafkosten - restwaarde) : vermoedelijke gebruiksduur.</a:t>
            </a:r>
            <a:endParaRPr lang="nl-N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1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4126"/>
            <a:ext cx="7904186" cy="602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8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463</Words>
  <Application>Microsoft Office PowerPoint</Application>
  <PresentationFormat>Diavoorstelling (4:3)</PresentationFormat>
  <Paragraphs>79</Paragraphs>
  <Slides>16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Kantoorthema</vt:lpstr>
      <vt:lpstr>Afschrijving</vt:lpstr>
      <vt:lpstr>Aanschafwaarde </vt:lpstr>
      <vt:lpstr>Restwaarde</vt:lpstr>
      <vt:lpstr>PowerPoint-presentatie</vt:lpstr>
      <vt:lpstr>Gebruiksduur</vt:lpstr>
      <vt:lpstr>Waarom verkoop, ruil of buitengebruikstelling??</vt:lpstr>
      <vt:lpstr>Normen voor afschrijven alles van de aanschafwaarde</vt:lpstr>
      <vt:lpstr>Afschrijven van de aanschafwaarde</vt:lpstr>
      <vt:lpstr>PowerPoint-presentatie</vt:lpstr>
      <vt:lpstr>PowerPoint-presentatie</vt:lpstr>
      <vt:lpstr>Wat mag je bij vaste activa tellen ?</vt:lpstr>
      <vt:lpstr>Afschrijven van de boekwaarde. (Direct afschrijven )</vt:lpstr>
      <vt:lpstr>PowerPoint-presentatie</vt:lpstr>
      <vt:lpstr>Indirecte methode</vt:lpstr>
      <vt:lpstr>Wat te doen bij verkoop dpm?</vt:lpstr>
      <vt:lpstr>Wat te doen bij inruil dpm?</vt:lpstr>
    </vt:vector>
  </TitlesOfParts>
  <Company>ROC van Twente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hej01</dc:creator>
  <cp:lastModifiedBy>Jan Willem Heuten</cp:lastModifiedBy>
  <cp:revision>40</cp:revision>
  <dcterms:created xsi:type="dcterms:W3CDTF">2014-02-07T14:44:05Z</dcterms:created>
  <dcterms:modified xsi:type="dcterms:W3CDTF">2015-11-03T14:54:58Z</dcterms:modified>
</cp:coreProperties>
</file>